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7" r:id="rId3"/>
    <p:sldId id="278" r:id="rId4"/>
    <p:sldId id="279" r:id="rId5"/>
    <p:sldId id="281" r:id="rId6"/>
    <p:sldId id="280" r:id="rId7"/>
    <p:sldId id="282" r:id="rId8"/>
    <p:sldId id="283" r:id="rId9"/>
    <p:sldId id="284" r:id="rId10"/>
    <p:sldId id="285" r:id="rId11"/>
    <p:sldId id="286" r:id="rId12"/>
    <p:sldId id="293" r:id="rId13"/>
    <p:sldId id="287" r:id="rId14"/>
    <p:sldId id="288" r:id="rId15"/>
    <p:sldId id="292" r:id="rId16"/>
    <p:sldId id="291" r:id="rId17"/>
    <p:sldId id="289" r:id="rId1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Ø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7">
            <a:extLst>
              <a:ext uri="{FF2B5EF4-FFF2-40B4-BE49-F238E27FC236}">
                <a16:creationId xmlns:a16="http://schemas.microsoft.com/office/drawing/2014/main" id="{B46C5278-29DB-C1D6-8FAE-DB8E2B45879B}"/>
              </a:ext>
            </a:extLst>
          </p:cNvPr>
          <p:cNvSpPr txBox="1"/>
          <p:nvPr userDrawn="1"/>
        </p:nvSpPr>
        <p:spPr>
          <a:xfrm>
            <a:off x="1271626" y="1953293"/>
            <a:ext cx="9648748" cy="1177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da-DK" sz="800" b="1" dirty="0">
                <a:solidFill>
                  <a:schemeClr val="bg1"/>
                </a:solidFill>
              </a:rPr>
            </a:br>
            <a:r>
              <a:rPr lang="da-DK" sz="4400" b="1" dirty="0" err="1">
                <a:solidFill>
                  <a:schemeClr val="bg1"/>
                </a:solidFill>
              </a:rPr>
              <a:t>www.cepos.dk</a:t>
            </a:r>
            <a:endParaRPr lang="da-DK" sz="4400" b="1" dirty="0">
              <a:solidFill>
                <a:schemeClr val="bg1"/>
              </a:solidFill>
            </a:endParaRPr>
          </a:p>
        </p:txBody>
      </p:sp>
      <p:sp>
        <p:nvSpPr>
          <p:cNvPr id="4" name="Tekstfelt 8">
            <a:extLst>
              <a:ext uri="{FF2B5EF4-FFF2-40B4-BE49-F238E27FC236}">
                <a16:creationId xmlns:a16="http://schemas.microsoft.com/office/drawing/2014/main" id="{4FD363E6-B400-4560-FFCD-F4113F3CCCEF}"/>
              </a:ext>
            </a:extLst>
          </p:cNvPr>
          <p:cNvSpPr txBox="1"/>
          <p:nvPr userDrawn="1"/>
        </p:nvSpPr>
        <p:spPr>
          <a:xfrm>
            <a:off x="1271626" y="4072731"/>
            <a:ext cx="9648748" cy="1075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a-DK" sz="4800" b="1" dirty="0">
                <a:solidFill>
                  <a:schemeClr val="bg1"/>
                </a:solidFill>
              </a:rPr>
              <a:t> 25275</a:t>
            </a:r>
          </a:p>
        </p:txBody>
      </p:sp>
      <p:pic>
        <p:nvPicPr>
          <p:cNvPr id="5" name="Billede 6">
            <a:extLst>
              <a:ext uri="{FF2B5EF4-FFF2-40B4-BE49-F238E27FC236}">
                <a16:creationId xmlns:a16="http://schemas.microsoft.com/office/drawing/2014/main" id="{C86F9A81-2075-4EA1-7816-992E4CCB9B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521" y="2966656"/>
            <a:ext cx="5200511" cy="21562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1DE793-3308-D5B9-07A7-2430AE57BCC4}"/>
              </a:ext>
            </a:extLst>
          </p:cNvPr>
          <p:cNvSpPr txBox="1"/>
          <p:nvPr userDrawn="1"/>
        </p:nvSpPr>
        <p:spPr>
          <a:xfrm>
            <a:off x="5638800" y="313118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eller</a:t>
            </a: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DF156C26-3A78-7998-B17F-B5DAD814353B}"/>
              </a:ext>
            </a:extLst>
          </p:cNvPr>
          <p:cNvSpPr txBox="1">
            <a:spLocks/>
          </p:cNvSpPr>
          <p:nvPr userDrawn="1"/>
        </p:nvSpPr>
        <p:spPr>
          <a:xfrm>
            <a:off x="711888" y="329889"/>
            <a:ext cx="10768224" cy="1472503"/>
          </a:xfrm>
          <a:prstGeom prst="rect">
            <a:avLst/>
          </a:prstGeom>
        </p:spPr>
        <p:txBody>
          <a:bodyPr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da-DK" sz="2700" b="1" dirty="0"/>
            </a:br>
            <a:r>
              <a:rPr lang="da-DK" sz="4900" b="1" dirty="0"/>
              <a:t>STØT CEPOS’</a:t>
            </a:r>
            <a:br>
              <a:rPr lang="da-DK" dirty="0"/>
            </a:br>
            <a:r>
              <a:rPr lang="da-DK" sz="3600" dirty="0"/>
              <a:t>arbejde for et friere og rigere Danmark</a:t>
            </a:r>
            <a:endParaRPr lang="da-DK" sz="2400" dirty="0"/>
          </a:p>
        </p:txBody>
      </p:sp>
      <p:sp>
        <p:nvSpPr>
          <p:cNvPr id="8" name="Tekstfelt 4">
            <a:extLst>
              <a:ext uri="{FF2B5EF4-FFF2-40B4-BE49-F238E27FC236}">
                <a16:creationId xmlns:a16="http://schemas.microsoft.com/office/drawing/2014/main" id="{B7C77297-1DD4-7709-2C00-10DC90D46393}"/>
              </a:ext>
            </a:extLst>
          </p:cNvPr>
          <p:cNvSpPr txBox="1"/>
          <p:nvPr userDrawn="1"/>
        </p:nvSpPr>
        <p:spPr>
          <a:xfrm>
            <a:off x="838200" y="6159398"/>
            <a:ext cx="10449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>
                <a:solidFill>
                  <a:schemeClr val="bg1"/>
                </a:solidFill>
              </a:rPr>
              <a:t>Samtlige bidrag er fradragsberettigede, hvis du oplyser CPR/CVR ved donation</a:t>
            </a:r>
          </a:p>
        </p:txBody>
      </p:sp>
    </p:spTree>
    <p:extLst>
      <p:ext uri="{BB962C8B-B14F-4D97-AF65-F5344CB8AC3E}">
        <p14:creationId xmlns:p14="http://schemas.microsoft.com/office/powerpoint/2010/main" val="193100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A9C4-78DA-4C98-B353-F5328D146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9DAE5C-705E-4D07-9CF4-0AD2FCE9A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72659"/>
            <a:ext cx="6169024" cy="4104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da-DK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D7FCC-4771-4A5E-A67C-332FAEBD3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891750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ABC6A-8F1D-430D-B1F9-D8B14A33621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86836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  <a:endParaRPr lang="da-D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8ADBD0-9BC7-48CF-B84D-A7BDBF78E4F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255962"/>
            <a:ext cx="9144000" cy="765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290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19615-6BB0-4933-89F4-198F3B98EC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963" y="366713"/>
            <a:ext cx="10419013" cy="788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2B9BC-639C-40E7-B711-AB0F97FC41B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56937" y="1849437"/>
            <a:ext cx="10419013" cy="43513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233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u.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243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3451C-01D2-40E3-895D-6269B67DB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2785D-A88E-4F67-925D-81C93AD1F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302780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0D631-7467-4055-A3D8-DD460B04F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36" y="338724"/>
            <a:ext cx="10419013" cy="789402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A356E1-EF53-44CF-AD6F-02976A6F7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FF979-5D13-4552-9741-90CE33A26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81691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81D4C-8AF8-4AB1-A506-56583B1AD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936" y="338724"/>
            <a:ext cx="10419013" cy="789402"/>
          </a:xfrm>
          <a:prstGeom prst="rect">
            <a:avLst/>
          </a:prstGeo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53843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707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B5D63-9437-413F-8522-3C06D3538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B6E3D-4173-473D-85CF-015BDBC60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59276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FCC80D-81B5-4B65-ABAD-EE8A47DCE8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6421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5000">
              <a:srgbClr val="004874"/>
            </a:gs>
            <a:gs pos="100000">
              <a:schemeClr val="tx1">
                <a:lumMod val="95000"/>
                <a:lumOff val="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745BB960-0CF3-4105-9298-24B11538217D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1888" y="193425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252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8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1" userDrawn="1">
          <p15:clr>
            <a:srgbClr val="F26B43"/>
          </p15:clr>
        </p15:guide>
        <p15:guide id="2" pos="211" userDrawn="1">
          <p15:clr>
            <a:srgbClr val="F26B43"/>
          </p15:clr>
        </p15:guide>
        <p15:guide id="3" orient="horz" pos="3906" userDrawn="1">
          <p15:clr>
            <a:srgbClr val="F26B43"/>
          </p15:clr>
        </p15:guide>
        <p15:guide id="4" pos="6788" userDrawn="1">
          <p15:clr>
            <a:srgbClr val="F26B43"/>
          </p15:clr>
        </p15:guide>
        <p15:guide id="5" orient="horz" pos="11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epos.dk/artikler/far-de-aeldre-i-din-kommune-den-bedst-mulige-pleje-for-pengene-se-hvordan-din-kommune-klarer-sig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el 6"/>
          <p:cNvSpPr>
            <a:spLocks noGrp="1"/>
          </p:cNvSpPr>
          <p:nvPr>
            <p:ph type="ctrTitle"/>
          </p:nvPr>
        </p:nvSpPr>
        <p:spPr>
          <a:xfrm>
            <a:off x="310718" y="1122363"/>
            <a:ext cx="11523216" cy="2387600"/>
          </a:xfrm>
        </p:spPr>
        <p:txBody>
          <a:bodyPr anchor="ctr">
            <a:normAutofit/>
          </a:bodyPr>
          <a:lstStyle/>
          <a:p>
            <a:r>
              <a:rPr lang="da-DK" sz="4800" dirty="0"/>
              <a:t>Ældrepleje </a:t>
            </a:r>
            <a:r>
              <a:rPr lang="da-DK" sz="4800"/>
              <a:t>og det </a:t>
            </a:r>
            <a:r>
              <a:rPr lang="da-DK" sz="4800" dirty="0"/>
              <a:t>specialiserede socialområde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81A7F50-8B24-4DE5-8952-D96D945359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 Produktivitet og udgiftsstyring</a:t>
            </a:r>
          </a:p>
        </p:txBody>
      </p:sp>
    </p:spTree>
    <p:extLst>
      <p:ext uri="{BB962C8B-B14F-4D97-AF65-F5344CB8AC3E}">
        <p14:creationId xmlns:p14="http://schemas.microsoft.com/office/powerpoint/2010/main" val="1068507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D303C6-F69A-7CE0-ADE7-CF01B9A5D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SVM-regeringens ældrereform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39BDC0E-FAFC-49E9-60B8-F8D00E91E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963" y="1253331"/>
            <a:ext cx="10419013" cy="4351338"/>
          </a:xfrm>
        </p:spPr>
        <p:txBody>
          <a:bodyPr/>
          <a:lstStyle/>
          <a:p>
            <a:r>
              <a:rPr lang="da-DK" dirty="0"/>
              <a:t>Frisættelse af ældre og mest medarbejderne</a:t>
            </a:r>
          </a:p>
          <a:p>
            <a:pPr lvl="1"/>
            <a:r>
              <a:rPr lang="da-DK" dirty="0"/>
              <a:t>Medarbejdere ude hos den ældre får flere frihedsgrader til at lave ændringer i plejen i samråd med den ældre</a:t>
            </a:r>
          </a:p>
          <a:p>
            <a:pPr lvl="1"/>
            <a:r>
              <a:rPr lang="da-DK" dirty="0"/>
              <a:t>Helhedspleje og selvstyrende teams</a:t>
            </a:r>
          </a:p>
          <a:p>
            <a:r>
              <a:rPr lang="da-DK" dirty="0"/>
              <a:t>Lokalplejehjem – </a:t>
            </a:r>
            <a:r>
              <a:rPr lang="da-DK" dirty="0" err="1"/>
              <a:t>frisat</a:t>
            </a:r>
            <a:r>
              <a:rPr lang="da-DK" dirty="0"/>
              <a:t> kommunalt plejehjem</a:t>
            </a:r>
          </a:p>
          <a:p>
            <a:r>
              <a:rPr lang="da-DK" dirty="0"/>
              <a:t>Frit valg af privat leverandør af genoptræning og sygepleje</a:t>
            </a:r>
          </a:p>
          <a:p>
            <a:r>
              <a:rPr lang="da-DK" dirty="0"/>
              <a:t>Prisfastsættelse overvåges af Forbruger- og Konkurrencestyrelsen</a:t>
            </a:r>
          </a:p>
          <a:p>
            <a:r>
              <a:rPr lang="da-DK" dirty="0"/>
              <a:t>Genberegning priser på baggrund af regnskab</a:t>
            </a:r>
          </a:p>
          <a:p>
            <a:r>
              <a:rPr lang="da-DK" dirty="0"/>
              <a:t>Fast overhead</a:t>
            </a:r>
          </a:p>
          <a:p>
            <a:pPr marL="0" indent="0">
              <a:buNone/>
            </a:pPr>
            <a:r>
              <a:rPr lang="da-DK" dirty="0"/>
              <a:t>Et STORT skridt i den rigtige retning</a:t>
            </a:r>
          </a:p>
        </p:txBody>
      </p:sp>
    </p:spTree>
    <p:extLst>
      <p:ext uri="{BB962C8B-B14F-4D97-AF65-F5344CB8AC3E}">
        <p14:creationId xmlns:p14="http://schemas.microsoft.com/office/powerpoint/2010/main" val="2277691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360CE-24BE-D7C8-DF6E-B516DC1E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Problemer SVM-regeringens reform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DC59E7D-7A06-A5BD-0BE3-C589A59FA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Kravet om helhedspleje kan blive et problem for de nuværende leverandører</a:t>
            </a:r>
          </a:p>
          <a:p>
            <a:r>
              <a:rPr lang="da-DK" dirty="0"/>
              <a:t>Kravene til lokalplejehjem burde gælde for alle – regnskabsaflæggelse, bestyrelse mv.</a:t>
            </a:r>
          </a:p>
          <a:p>
            <a:r>
              <a:rPr lang="da-DK" dirty="0"/>
              <a:t>Selvstyrende teams kommer ikke til at virke, da der er væsentlige mangler i forhold til </a:t>
            </a:r>
            <a:r>
              <a:rPr lang="da-DK" dirty="0" err="1"/>
              <a:t>Buurtzorg</a:t>
            </a:r>
            <a:endParaRPr lang="da-DK" dirty="0"/>
          </a:p>
          <a:p>
            <a:pPr lvl="1"/>
            <a:r>
              <a:rPr lang="da-DK" dirty="0"/>
              <a:t>Data – gennemsigtighed i team leverancer, økonomi mv.</a:t>
            </a:r>
          </a:p>
          <a:p>
            <a:pPr lvl="1"/>
            <a:r>
              <a:rPr lang="da-DK" dirty="0"/>
              <a:t>En eksterne bestiller af opgaven med et langsigtet økonomisk perspektiv – i Holland er det forsikringsselskabets rolle </a:t>
            </a:r>
          </a:p>
        </p:txBody>
      </p:sp>
    </p:spTree>
    <p:extLst>
      <p:ext uri="{BB962C8B-B14F-4D97-AF65-F5344CB8AC3E}">
        <p14:creationId xmlns:p14="http://schemas.microsoft.com/office/powerpoint/2010/main" val="370129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742C1-24C0-DEE3-F085-01308BA0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SVM-regeringens sundhedsreform – ældrerelevante punkter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7D24F57-519F-A8D0-1D32-FA59F3D13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Sundheds- og omsorgspladser overgår til regioner (private eller kommuner kan få opgaven) (sundhedsråd)</a:t>
            </a:r>
          </a:p>
          <a:p>
            <a:r>
              <a:rPr lang="da-DK" dirty="0"/>
              <a:t>Akutsygepleje overgår til regioner (sundhedsråd)</a:t>
            </a:r>
          </a:p>
          <a:p>
            <a:r>
              <a:rPr lang="da-DK" dirty="0"/>
              <a:t>Etablering af pakkeforløb og behandlingsgarantier for kronikere (KOL, Diabetes, Gigt mv.) (sundhedsråd)</a:t>
            </a:r>
          </a:p>
        </p:txBody>
      </p:sp>
    </p:spTree>
    <p:extLst>
      <p:ext uri="{BB962C8B-B14F-4D97-AF65-F5344CB8AC3E}">
        <p14:creationId xmlns:p14="http://schemas.microsoft.com/office/powerpoint/2010/main" val="278072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10FF7-69C7-82DC-C364-46FDA76EA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 specialiserede socialområde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9694A62-E002-971F-3C87-AA6846B1F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Budgetsamarbejdet mellem staten og </a:t>
            </a:r>
            <a:r>
              <a:rPr lang="da-DK" dirty="0" err="1"/>
              <a:t>kommununerne</a:t>
            </a:r>
            <a:endParaRPr lang="da-DK" dirty="0"/>
          </a:p>
          <a:p>
            <a:r>
              <a:rPr lang="da-DK" dirty="0"/>
              <a:t>Årlige økonomiforhandlinger mellem KL og Finansministeriet</a:t>
            </a:r>
          </a:p>
          <a:p>
            <a:r>
              <a:rPr lang="da-DK" dirty="0"/>
              <a:t>Budgetlov</a:t>
            </a:r>
          </a:p>
          <a:p>
            <a:r>
              <a:rPr lang="da-DK" dirty="0"/>
              <a:t>Udligningssystem</a:t>
            </a:r>
          </a:p>
          <a:p>
            <a:r>
              <a:rPr lang="da-DK" dirty="0"/>
              <a:t>Refusionsordninger</a:t>
            </a:r>
          </a:p>
          <a:p>
            <a:r>
              <a:rPr lang="da-DK" dirty="0"/>
              <a:t>DUT – Det Udvidede Totalbalanceprincip</a:t>
            </a:r>
          </a:p>
        </p:txBody>
      </p:sp>
    </p:spTree>
    <p:extLst>
      <p:ext uri="{BB962C8B-B14F-4D97-AF65-F5344CB8AC3E}">
        <p14:creationId xmlns:p14="http://schemas.microsoft.com/office/powerpoint/2010/main" val="186146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3DF096-0359-BDD9-A06F-73416CC89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Udgiftsvækst – specialiserede socialområde</a:t>
            </a:r>
          </a:p>
        </p:txBody>
      </p:sp>
      <p:pic>
        <p:nvPicPr>
          <p:cNvPr id="1026" name="Picture 2" descr="Søjlediagram der viser kommunernes udgifter til det specialiserede socialområde opgjort efter 3. kvartal i årerne 2018 til 2023">
            <a:extLst>
              <a:ext uri="{FF2B5EF4-FFF2-40B4-BE49-F238E27FC236}">
                <a16:creationId xmlns:a16="http://schemas.microsoft.com/office/drawing/2014/main" id="{F6795F57-C908-1482-FBB8-6B8E46B46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533" y="1630303"/>
            <a:ext cx="7134225" cy="43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229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C1ED43-DEC6-47BF-34AF-936088562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Udgiftsudvikling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1052505-EEFE-436D-360C-37B9100E7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 samlede udgifter til det specialiserede voksenområde er steget med 10 procent i perioden 2018-2022.</a:t>
            </a:r>
          </a:p>
          <a:p>
            <a:r>
              <a:rPr lang="da-DK" b="0" i="0" dirty="0">
                <a:effectLst/>
                <a:latin typeface="Inter"/>
              </a:rPr>
              <a:t>Kommunernes udgifter til det specialiserede voksenområde er steget med 6,6 milliarder kroner fra 2012 til 2022 (2023-priser). Det svarer til en stigning på 22 procent. </a:t>
            </a:r>
          </a:p>
          <a:p>
            <a:r>
              <a:rPr lang="da-DK" dirty="0"/>
              <a:t>På det specialiserede børn- og ungeområde er de samlede udgifter steget fra 19,7 milliarder kroner i 2012 til 21,0 milliarder kroner i 2022 (2023-priser). Det svarer til en stigning på 7 procent.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7164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EEABA-80F0-6092-DBA0-F90B0FD2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Udvikling i antal borgere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9EBD585-3A5F-C1B9-4CBD-872BCE7D0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400" dirty="0"/>
              <a:t>I 2022 er der ca. 211.500 personer, der modtager sociale indsatser, fx i form af støttende indsatser til børn og unge, socialpædagogisk støtte til voksne eller stofmisbrugsbehandling.</a:t>
            </a:r>
          </a:p>
          <a:p>
            <a:r>
              <a:rPr lang="da-DK" sz="1400" dirty="0"/>
              <a:t>Siden 2018 har der været en stigning i antallet af personer, der modtager sociale indsatser. Det er dog ikke alle typer af indsatser, der har været en stigning i.</a:t>
            </a:r>
          </a:p>
          <a:p>
            <a:r>
              <a:rPr lang="da-DK" sz="1400" dirty="0"/>
              <a:t>På børne- og ungeområdet er antallet af 0-17-årige, der modtager støttende indsatser, steget med næsten 14 pct. fra 2018 til 2022. I samme periode er antallet af anbragte børn og unge faldet med godt 3 pct., og antallet af 18-22-årige, der modtager ungestøtte, er faldet med 9 pct.</a:t>
            </a:r>
          </a:p>
          <a:p>
            <a:r>
              <a:rPr lang="da-DK" sz="1400" dirty="0"/>
              <a:t>Der ses også et markant fald i antallet af børn, der modtager merudgiftsydelse, som er faldet med 24 pct i perioden 2018-2022. Samtidig er antallet af børn, hvis forældre modtager tabt arbejdsfortjeneste steget med næsten 10 pct.</a:t>
            </a:r>
          </a:p>
          <a:p>
            <a:r>
              <a:rPr lang="da-DK" sz="1400" dirty="0"/>
              <a:t>På voksenområdet er modtagere af socialpædagogisk støtte (§ 85) i eget hjem den største modtagergruppe med næsten 48.000 modtagere. Siden 2018 er antallet af modtagere af socialpædagogisk støtte i eget hjem steget med 7,4 pct.</a:t>
            </a:r>
          </a:p>
          <a:p>
            <a:r>
              <a:rPr lang="da-DK" sz="1400" dirty="0"/>
              <a:t>Antallet af borgere i botilbud står for over halvdelen af de samlede udgifter på voksenområdet. Siden 2018 er antallet af borgere i botilbud steget med 3,6 pct. Modtagere af merudgiftsydelse til voksne er faldet med 14 pct.</a:t>
            </a:r>
          </a:p>
          <a:p>
            <a:r>
              <a:rPr lang="da-DK" sz="1400" dirty="0"/>
              <a:t>Det er ikke alle indsatstyper, der indgår i opgørelsen af det samlede antal modtagere, da der ikke foreligger data på alle områder. Det gælder bl.a. hjælpemidler til personer under 67 år. En inklusion af disse vil resultere i et højere samlet antal modtagere og muligvis også påvirke udviklingstendensen på området. </a:t>
            </a:r>
          </a:p>
        </p:txBody>
      </p:sp>
    </p:spTree>
    <p:extLst>
      <p:ext uri="{BB962C8B-B14F-4D97-AF65-F5344CB8AC3E}">
        <p14:creationId xmlns:p14="http://schemas.microsoft.com/office/powerpoint/2010/main" val="433187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6DA18-75B0-9CF4-AACC-29634DCE1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Mulige Forklaringer - konflikter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47ED6AA-FFC2-2048-6FFA-284D32B61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Hvorfor? – ingen har det klare svar på årsagen til udviklingen Øget service eller øget udgiftspres?</a:t>
            </a:r>
          </a:p>
          <a:p>
            <a:r>
              <a:rPr lang="da-DK" dirty="0"/>
              <a:t>Få meget dyre enkeltsager?</a:t>
            </a:r>
          </a:p>
          <a:p>
            <a:r>
              <a:rPr lang="da-DK" dirty="0"/>
              <a:t>Dyrere brugere mere generelt?</a:t>
            </a:r>
          </a:p>
          <a:p>
            <a:r>
              <a:rPr lang="da-DK" dirty="0"/>
              <a:t>Refusionsregler giver anledning til kassetænkning?</a:t>
            </a:r>
          </a:p>
          <a:p>
            <a:r>
              <a:rPr lang="da-DK" dirty="0"/>
              <a:t>Har kommunerne hæmmet eller fremmet udgiftsudviklingen?</a:t>
            </a:r>
          </a:p>
          <a:p>
            <a:r>
              <a:rPr lang="da-DK" dirty="0"/>
              <a:t>Washington monument?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682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A319A-B222-4692-B565-BC6622BB6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Forskningschef Karsten Bo Larsen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86783BE-05DA-4928-8B43-BF6EB8E5C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4797"/>
            <a:ext cx="10515600" cy="516375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400" dirty="0">
                <a:solidFill>
                  <a:schemeClr val="bg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Jeg  beskæftiger mig primært med velfærdssamfundets organisering og effektivitet – herunder i særdeleshed valget mellem kollektive og individuelle beslutningsmodeller. </a:t>
            </a:r>
            <a:endParaRPr lang="da-DK" sz="240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da-DK" sz="2400" dirty="0">
                <a:solidFill>
                  <a:schemeClr val="bg2"/>
                </a:solidFill>
                <a:effectLst/>
                <a:latin typeface="RobotoSlab-Regular"/>
                <a:ea typeface="Calibri" panose="020F0502020204030204" pitchFamily="34" charset="0"/>
                <a:cs typeface="Times New Roman" panose="02020603050405020304" pitchFamily="18" charset="0"/>
              </a:rPr>
              <a:t>Fokusområder</a:t>
            </a:r>
            <a:endParaRPr lang="da-DK" sz="2400" dirty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a-D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Offentlige udgifter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a-D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Uddannelse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a-D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Sundhed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da-DK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Udlicitering, frit valg og andre markedsbaserende velfærdsløsninger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da-DK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3743216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30A9F-DEE1-4A33-9D60-FAE885708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a-DK" dirty="0"/>
            </a:br>
            <a:r>
              <a:rPr lang="da-DK" dirty="0"/>
              <a:t>Curriculum vitae</a:t>
            </a:r>
            <a:br>
              <a:rPr lang="da-DK" dirty="0"/>
            </a:b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7CA603A-7577-4938-AC52-6B9C3B120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/>
              <a:t>2020: Forskningschef i Cepos</a:t>
            </a:r>
          </a:p>
          <a:p>
            <a:r>
              <a:rPr lang="da-DK" dirty="0"/>
              <a:t>2009-2019: Associeret forsker (deltid) i Cepos </a:t>
            </a:r>
          </a:p>
          <a:p>
            <a:r>
              <a:rPr lang="da-DK" dirty="0"/>
              <a:t>2006-2020: Økonomi- og IT-chef, Rigsadvokaten</a:t>
            </a:r>
          </a:p>
          <a:p>
            <a:r>
              <a:rPr lang="da-DK" dirty="0"/>
              <a:t>2003-2006: Chefkonsulent, Justitsministeriet</a:t>
            </a:r>
          </a:p>
          <a:p>
            <a:r>
              <a:rPr lang="da-DK" dirty="0"/>
              <a:t>2002-2003: Fuldmægtig, Finansministeriet</a:t>
            </a:r>
          </a:p>
          <a:p>
            <a:r>
              <a:rPr lang="da-DK" dirty="0"/>
              <a:t>2000-2002: Forsker i AKF – Amternes og Kommunernes Forskningsinstitut</a:t>
            </a:r>
          </a:p>
          <a:p>
            <a:r>
              <a:rPr lang="da-DK" dirty="0"/>
              <a:t>1999-2015: Ekstern lektor i økonomi, Økonomisk Institut, CBS   </a:t>
            </a:r>
          </a:p>
          <a:p>
            <a:r>
              <a:rPr lang="da-DK" dirty="0"/>
              <a:t>1999-2000: Fuldmægtig, Rigsrevisionen</a:t>
            </a:r>
          </a:p>
          <a:p>
            <a:r>
              <a:rPr lang="da-DK" dirty="0"/>
              <a:t>1999: Cand.polit. fra Københavns Universitet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74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099F6-1905-BF7E-C8BE-E49036DB9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Effektivitet i ældreplejen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2785D6B-AC5E-140F-2849-420527ABF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CEPOS-analyse af produktivitet: </a:t>
            </a:r>
            <a:r>
              <a:rPr lang="da-DK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https://cepos.dk/artikler/far-de-aeldre-i-din-kommune-den-bedst-mulige-pleje-for-pengene-se-hvordan-din-kommune-klarer-sig/</a:t>
            </a:r>
            <a:endParaRPr lang="da-DK" dirty="0"/>
          </a:p>
          <a:p>
            <a:r>
              <a:rPr lang="da-DK" dirty="0"/>
              <a:t>Metode: DEA – Data </a:t>
            </a:r>
            <a:r>
              <a:rPr lang="da-DK" dirty="0" err="1"/>
              <a:t>Envelopment</a:t>
            </a:r>
            <a:r>
              <a:rPr lang="da-DK" dirty="0"/>
              <a:t> Analysis</a:t>
            </a:r>
          </a:p>
          <a:p>
            <a:r>
              <a:rPr lang="da-DK" dirty="0"/>
              <a:t>Fordele:</a:t>
            </a:r>
          </a:p>
          <a:p>
            <a:pPr lvl="1"/>
            <a:r>
              <a:rPr lang="da-DK" dirty="0"/>
              <a:t>Produktivitet sammenlignes kun med sammenlignelige kommuner</a:t>
            </a:r>
          </a:p>
          <a:p>
            <a:pPr lvl="1"/>
            <a:r>
              <a:rPr lang="da-DK" dirty="0"/>
              <a:t>Udpeger </a:t>
            </a:r>
            <a:r>
              <a:rPr lang="da-DK" dirty="0" err="1"/>
              <a:t>hvorden</a:t>
            </a:r>
            <a:r>
              <a:rPr lang="da-DK" dirty="0"/>
              <a:t> enkelte kommune, hvor man kan hente inspiration til forbedringer</a:t>
            </a:r>
          </a:p>
          <a:p>
            <a:pPr lvl="1"/>
            <a:r>
              <a:rPr lang="da-DK" dirty="0"/>
              <a:t>BOD – benefit-of-</a:t>
            </a:r>
            <a:r>
              <a:rPr lang="da-DK" dirty="0" err="1"/>
              <a:t>doubt</a:t>
            </a:r>
            <a:r>
              <a:rPr lang="da-DK" dirty="0"/>
              <a:t>: Metoden stiller altid kommunen bedst muligt</a:t>
            </a:r>
          </a:p>
          <a:p>
            <a:pPr lvl="1"/>
            <a:r>
              <a:rPr lang="da-DK" dirty="0"/>
              <a:t>Potentiale kan måles både i besparelser (kr.) og i kvalitetsforbedringer </a:t>
            </a:r>
          </a:p>
        </p:txBody>
      </p:sp>
    </p:spTree>
    <p:extLst>
      <p:ext uri="{BB962C8B-B14F-4D97-AF65-F5344CB8AC3E}">
        <p14:creationId xmlns:p14="http://schemas.microsoft.com/office/powerpoint/2010/main" val="254841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5BEF19-2324-02B5-A1C1-91E2CDB33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Lidt fakta om ældreområdet i Danmark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D5CC5AE-B997-ACF3-98DA-5856AD9B7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Ældrepleje er som udgangspunkt en kommunalopgave</a:t>
            </a:r>
          </a:p>
          <a:p>
            <a:r>
              <a:rPr lang="da-DK" dirty="0"/>
              <a:t>Kommunaleudgifter til ældrepleje i 2022: 52 mia. kr.</a:t>
            </a:r>
          </a:p>
          <a:p>
            <a:r>
              <a:rPr lang="da-DK" dirty="0"/>
              <a:t>Fordeling: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B2DA016-5314-929C-30DB-D83F6A653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29" y="2516009"/>
            <a:ext cx="6653784" cy="386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1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7CD17-559A-0D71-7FC1-89266A06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Input og Output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D548F98-7CED-6EAB-7E9B-5BA2A08EF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Input</a:t>
            </a:r>
          </a:p>
          <a:p>
            <a:pPr lvl="1"/>
            <a:r>
              <a:rPr lang="da-DK" dirty="0"/>
              <a:t>Ældreudgifter per 67+-årig</a:t>
            </a:r>
          </a:p>
          <a:p>
            <a:pPr lvl="1"/>
            <a:r>
              <a:rPr lang="da-DK" dirty="0"/>
              <a:t>1 / Indeks for plejebehov</a:t>
            </a:r>
          </a:p>
          <a:p>
            <a:pPr lvl="1"/>
            <a:r>
              <a:rPr lang="da-DK" dirty="0"/>
              <a:t>(Indeks for plejebehov – statistisk analyse af dødssandsynlighed indenfor de kommende to år)</a:t>
            </a:r>
          </a:p>
          <a:p>
            <a:r>
              <a:rPr lang="da-DK" dirty="0"/>
              <a:t>Output</a:t>
            </a:r>
          </a:p>
          <a:p>
            <a:pPr lvl="1"/>
            <a:r>
              <a:rPr lang="da-DK" dirty="0"/>
              <a:t>Plejehjemsbeboere per 67+-årig</a:t>
            </a:r>
          </a:p>
          <a:p>
            <a:pPr lvl="1"/>
            <a:r>
              <a:rPr lang="da-DK" dirty="0"/>
              <a:t>Antal timer med hjemmehjælp om ugen per 67+-årig</a:t>
            </a:r>
          </a:p>
          <a:p>
            <a:pPr lvl="1"/>
            <a:r>
              <a:rPr lang="da-DK" dirty="0"/>
              <a:t>Antal dage med hjemmesygepleje per 65+-årig</a:t>
            </a:r>
          </a:p>
          <a:p>
            <a:pPr lvl="1"/>
            <a:r>
              <a:rPr lang="da-DK" dirty="0"/>
              <a:t>Antal 67+-årige / Forebyggelige indlæggelser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6268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7571E7-36FE-1763-7279-585E9978A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Resultater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E0FF947-C3B5-F45F-85F2-F8C66328A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1800" dirty="0"/>
              <a:t>Kommunerne kan på landsplan frigøre mellem 5,1 og 7,1 mia. kr. i ældreplejen, svarende til 10-14 pct. af de samlede ældreplejeudgifter, uden det indebærer serviceforringelser, hvis alle kommuner kom på niveau med de mest effektive sammenlignelige kommuner.</a:t>
            </a:r>
          </a:p>
          <a:p>
            <a:r>
              <a:rPr lang="da-DK" sz="1800" dirty="0"/>
              <a:t>Hvis kommunerne vælger at lade pengene blive på ældreområdet - og således udelukkende øger produktiviteten ved at levere endnu bedre pleje til de ældre, der ikke kan klare sig selv - kunne man eksempelvis på landsplan reducere det gennemsnitlige antal forebyggelige indlæggelser fra 61 til 42 indlæggelser pr. 1.000 67+-årige – svarende til i alt ca. 22.000 indlæggelser om året.</a:t>
            </a:r>
          </a:p>
          <a:p>
            <a:r>
              <a:rPr lang="da-DK" sz="1800" dirty="0"/>
              <a:t>De mest effektive kommuner, som de øvrige kommuner hyppigst kan søge inspiration fra, er Svendborg, Nordfyn, Nyborg, Assens og Lejre.</a:t>
            </a:r>
          </a:p>
          <a:p>
            <a:r>
              <a:rPr lang="da-DK" sz="1800" dirty="0"/>
              <a:t>Kommunerne med det største forbedringspotentiale i forhold til at frigøre ressourcer til mere velfærd er København, Lyngby-Taarbæk, Herlev, Rudersdal og Helsingør, jf. Figur 1 nedenfor.</a:t>
            </a:r>
          </a:p>
          <a:p>
            <a:r>
              <a:rPr lang="da-DK" sz="1800" dirty="0"/>
              <a:t>Forbedringspotentialerne for alle kommuner fremgår af bilag 3 og 4, hvor man også for den enkelte kommune kan se, hvorfra den kan søge inspiration til forbedringer i ældreplejen.</a:t>
            </a:r>
          </a:p>
        </p:txBody>
      </p:sp>
    </p:spTree>
    <p:extLst>
      <p:ext uri="{BB962C8B-B14F-4D97-AF65-F5344CB8AC3E}">
        <p14:creationId xmlns:p14="http://schemas.microsoft.com/office/powerpoint/2010/main" val="309239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ED3E2C-F9CA-D7ED-EE48-E44C7DDAA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Resultater</a:t>
            </a:r>
          </a:p>
        </p:txBody>
      </p:sp>
      <p:pic>
        <p:nvPicPr>
          <p:cNvPr id="4" name="Pladsholder til indhold 3">
            <a:extLst>
              <a:ext uri="{FF2B5EF4-FFF2-40B4-BE49-F238E27FC236}">
                <a16:creationId xmlns:a16="http://schemas.microsoft.com/office/drawing/2014/main" id="{74EECF10-3D04-4F61-4D3A-47BD4A2C47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6991" y="693019"/>
            <a:ext cx="9430542" cy="51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55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AAC4DE-5A44-DC28-A1B3-BB4266EC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Ældrereform - frisættelse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429645-CBA7-9477-DB9F-C485198F7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400" dirty="0"/>
              <a:t>Udgangspunkt:</a:t>
            </a:r>
          </a:p>
          <a:p>
            <a:r>
              <a:rPr lang="da-DK" sz="2400" dirty="0"/>
              <a:t>Siden 2004 frit valg af leverandør af personlig pleje og praktisk hjælp</a:t>
            </a:r>
          </a:p>
          <a:p>
            <a:pPr lvl="1"/>
            <a:r>
              <a:rPr lang="da-DK" dirty="0"/>
              <a:t>Godkendelsesmodel</a:t>
            </a:r>
          </a:p>
          <a:p>
            <a:pPr lvl="1"/>
            <a:r>
              <a:rPr lang="da-DK" dirty="0"/>
              <a:t>Udbudsmodel</a:t>
            </a:r>
          </a:p>
          <a:p>
            <a:r>
              <a:rPr lang="da-DK" sz="2400" dirty="0"/>
              <a:t>De senere år massiv stigning i antallet at private plejehjem (friplejehjem)</a:t>
            </a:r>
          </a:p>
          <a:p>
            <a:pPr marL="0" indent="0">
              <a:buNone/>
            </a:pPr>
            <a:r>
              <a:rPr lang="da-DK" sz="2400" dirty="0"/>
              <a:t>Problemer</a:t>
            </a:r>
          </a:p>
          <a:p>
            <a:r>
              <a:rPr lang="da-DK" sz="2400" dirty="0"/>
              <a:t>Prisberegning i kommuner</a:t>
            </a:r>
          </a:p>
          <a:p>
            <a:r>
              <a:rPr lang="da-DK" sz="2400" dirty="0"/>
              <a:t>Oplysning om rettigheder</a:t>
            </a:r>
          </a:p>
          <a:p>
            <a:r>
              <a:rPr lang="da-DK" sz="2400" dirty="0"/>
              <a:t>Rigid visitation</a:t>
            </a:r>
          </a:p>
          <a:p>
            <a:r>
              <a:rPr lang="da-DK" sz="2400" dirty="0"/>
              <a:t>Rekruttering</a:t>
            </a:r>
          </a:p>
          <a:p>
            <a:pPr marL="0" indent="0">
              <a:buNone/>
            </a:pPr>
            <a:r>
              <a:rPr lang="da-DK" sz="2400" dirty="0" err="1"/>
              <a:t>Buurtzorg</a:t>
            </a:r>
            <a:r>
              <a:rPr lang="da-DK" sz="2400" dirty="0"/>
              <a:t>  - store frelser/forbillede </a:t>
            </a:r>
          </a:p>
        </p:txBody>
      </p:sp>
    </p:spTree>
    <p:extLst>
      <p:ext uri="{BB962C8B-B14F-4D97-AF65-F5344CB8AC3E}">
        <p14:creationId xmlns:p14="http://schemas.microsoft.com/office/powerpoint/2010/main" val="13409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CEPOS">
      <a:dk1>
        <a:sysClr val="windowText" lastClr="000000"/>
      </a:dk1>
      <a:lt1>
        <a:sysClr val="window" lastClr="FFFFFF"/>
      </a:lt1>
      <a:dk2>
        <a:srgbClr val="003865"/>
      </a:dk2>
      <a:lt2>
        <a:srgbClr val="FFFFFF"/>
      </a:lt2>
      <a:accent1>
        <a:srgbClr val="B9B9B3"/>
      </a:accent1>
      <a:accent2>
        <a:srgbClr val="8B8B81"/>
      </a:accent2>
      <a:accent3>
        <a:srgbClr val="D9D9D6"/>
      </a:accent3>
      <a:accent4>
        <a:srgbClr val="BCA9A0"/>
      </a:accent4>
      <a:accent5>
        <a:srgbClr val="004986"/>
      </a:accent5>
      <a:accent6>
        <a:srgbClr val="FF544B"/>
      </a:accent6>
      <a:hlink>
        <a:srgbClr val="0000FF"/>
      </a:hlink>
      <a:folHlink>
        <a:srgbClr val="800080"/>
      </a:folHlink>
    </a:clrScheme>
    <a:fontScheme name="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F6E03C5-B10D-46FC-AA19-C04E1EA64913}" vid="{25393790-C275-4320-B4A2-03DCA9AD38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248</TotalTime>
  <Words>1156</Words>
  <Application>Microsoft Office PowerPoint</Application>
  <PresentationFormat>Widescreen</PresentationFormat>
  <Paragraphs>108</Paragraphs>
  <Slides>17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3" baseType="lpstr">
      <vt:lpstr>Arial</vt:lpstr>
      <vt:lpstr>Calibri</vt:lpstr>
      <vt:lpstr>Inter</vt:lpstr>
      <vt:lpstr>RobotoSlab-Regular</vt:lpstr>
      <vt:lpstr>Symbol</vt:lpstr>
      <vt:lpstr>Office-tema</vt:lpstr>
      <vt:lpstr>Ældrepleje og det specialiserede socialområde</vt:lpstr>
      <vt:lpstr>Forskningschef Karsten Bo Larsen</vt:lpstr>
      <vt:lpstr> Curriculum vitae </vt:lpstr>
      <vt:lpstr>Effektivitet i ældreplejen</vt:lpstr>
      <vt:lpstr>Lidt fakta om ældreområdet i Danmark</vt:lpstr>
      <vt:lpstr>Input og Output</vt:lpstr>
      <vt:lpstr>Resultater</vt:lpstr>
      <vt:lpstr>Resultater</vt:lpstr>
      <vt:lpstr>Ældrereform - frisættelse</vt:lpstr>
      <vt:lpstr>SVM-regeringens ældrereform </vt:lpstr>
      <vt:lpstr>Problemer SVM-regeringens reform</vt:lpstr>
      <vt:lpstr>SVM-regeringens sundhedsreform – ældrerelevante punkter</vt:lpstr>
      <vt:lpstr>Det specialiserede socialområde</vt:lpstr>
      <vt:lpstr>Udgiftsvækst – specialiserede socialområde</vt:lpstr>
      <vt:lpstr>Udgiftsudvikling</vt:lpstr>
      <vt:lpstr>Udvikling i antal borgere</vt:lpstr>
      <vt:lpstr>Mulige Forklaringer - konflikter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Velfærdsstaten er ikke svaret på velfærdssamfundets udfordringer</dc:title>
  <dc:creator>Karsten Bo Larsen | CEPOS |</dc:creator>
  <cp:lastModifiedBy>Karsten Bo Larsen | CEPOS |</cp:lastModifiedBy>
  <cp:revision>22</cp:revision>
  <dcterms:created xsi:type="dcterms:W3CDTF">2022-09-19T11:02:15Z</dcterms:created>
  <dcterms:modified xsi:type="dcterms:W3CDTF">2024-12-04T11:51:41Z</dcterms:modified>
</cp:coreProperties>
</file>